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7605CD-0A99-4829-A988-869A577C2FAA}" v="590" dt="2023-01-16T18:46:10.144"/>
    <p1510:client id="{CFCB8F26-F747-4D9B-8795-3FCA05762723}" v="34" dt="2023-01-17T06:40:01.5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B6CD91-6055-4BA8-803A-BE019916FEA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348C43-6703-4B62-B127-17C78C08B4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08E63D-6FE9-403D-8E39-68FE971BAC76}" type="datetime1">
              <a:rPr lang="en-GB" smtClean="0"/>
              <a:t>16/01/2023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94B0BC-D758-4808-81A5-75FE72727CE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4C0294-AD44-45E1-AAD0-0F71A65A56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DD069-5B99-44A5-9C53-893C00A1B8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49576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DF03DA-E8C9-45D1-B38B-0154ED478CCA}" type="datetime1">
              <a:rPr lang="en-GB" smtClean="0"/>
              <a:pPr/>
              <a:t>16/01/2023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2A64AD-2530-4DFF-8FAA-D42BF483CF81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9480212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2A64AD-2530-4DFF-8FAA-D42BF483CF8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1096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720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0706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326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039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925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0946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3540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390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617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835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0641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056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loured pencils inside a pencil holder which is on top of a wood table">
            <a:extLst>
              <a:ext uri="{FF2B5EF4-FFF2-40B4-BE49-F238E27FC236}">
                <a16:creationId xmlns:a16="http://schemas.microsoft.com/office/drawing/2014/main" id="{D3EC67D5-E6F6-3E4C-19F1-A10EB7FA01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20" y="11907"/>
            <a:ext cx="12191980" cy="6857999"/>
          </a:xfrm>
          <a:prstGeom prst="rect">
            <a:avLst/>
          </a:prstGeom>
        </p:spPr>
      </p:pic>
      <p:sp>
        <p:nvSpPr>
          <p:cNvPr id="27" name="Rectangle">
            <a:extLst>
              <a:ext uri="{FF2B5EF4-FFF2-40B4-BE49-F238E27FC236}">
                <a16:creationId xmlns:a16="http://schemas.microsoft.com/office/drawing/2014/main" id="{C1FDB97C-3AD1-C545-A219-4B4FCF5AE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76630"/>
            <a:ext cx="5106597" cy="4904739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5150" y="1302512"/>
            <a:ext cx="4209293" cy="2826422"/>
          </a:xfrm>
        </p:spPr>
        <p:txBody>
          <a:bodyPr rtlCol="0">
            <a:normAutofit/>
          </a:bodyPr>
          <a:lstStyle/>
          <a:p>
            <a:r>
              <a:rPr lang="en-GB" sz="4600"/>
              <a:t>Student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5151" y="4283239"/>
            <a:ext cx="4209292" cy="1272249"/>
          </a:xfrm>
        </p:spPr>
        <p:txBody>
          <a:bodyPr rtlCol="0">
            <a:normAutofit/>
          </a:bodyPr>
          <a:lstStyle/>
          <a:p>
            <a:r>
              <a:rPr lang="en-GB" dirty="0"/>
              <a:t>Student details 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A266FA8-F626-1C42-B021-A57818E97B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30" name="Freeform 55">
              <a:extLst>
                <a:ext uri="{FF2B5EF4-FFF2-40B4-BE49-F238E27FC236}">
                  <a16:creationId xmlns:a16="http://schemas.microsoft.com/office/drawing/2014/main" id="{2B43B9E4-DCCD-B14F-9DC7-6EF6DF1F6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56">
              <a:extLst>
                <a:ext uri="{FF2B5EF4-FFF2-40B4-BE49-F238E27FC236}">
                  <a16:creationId xmlns:a16="http://schemas.microsoft.com/office/drawing/2014/main" id="{778EA148-BF2C-2F4F-B0F5-E0C8EFCF5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57">
              <a:extLst>
                <a:ext uri="{FF2B5EF4-FFF2-40B4-BE49-F238E27FC236}">
                  <a16:creationId xmlns:a16="http://schemas.microsoft.com/office/drawing/2014/main" id="{A2CACC73-49F7-E24D-92B3-BBFE98702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58">
              <a:extLst>
                <a:ext uri="{FF2B5EF4-FFF2-40B4-BE49-F238E27FC236}">
                  <a16:creationId xmlns:a16="http://schemas.microsoft.com/office/drawing/2014/main" id="{58FF2A73-C08D-E244-97FA-CCE6B5ABB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59">
              <a:extLst>
                <a:ext uri="{FF2B5EF4-FFF2-40B4-BE49-F238E27FC236}">
                  <a16:creationId xmlns:a16="http://schemas.microsoft.com/office/drawing/2014/main" id="{F9251654-A54A-C947-8F27-7511D3D98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60">
              <a:extLst>
                <a:ext uri="{FF2B5EF4-FFF2-40B4-BE49-F238E27FC236}">
                  <a16:creationId xmlns:a16="http://schemas.microsoft.com/office/drawing/2014/main" id="{7005C174-7450-D94C-966E-15D46489B7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BC08F9D6-DAB6-B34E-A0D1-199D9B531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632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4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0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5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6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7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8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9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0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4" name="Rectangle 133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4B2A13-F895-2DA4-D255-6E252982B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4" y="4818126"/>
            <a:ext cx="6402597" cy="1063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Student List</a:t>
            </a:r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BCFFF971-DAC9-F44B-9F22-4B030B6B6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AA637262-7483-9F43-A425-2A50FAE31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Freeform 39">
              <a:extLst>
                <a:ext uri="{FF2B5EF4-FFF2-40B4-BE49-F238E27FC236}">
                  <a16:creationId xmlns:a16="http://schemas.microsoft.com/office/drawing/2014/main" id="{2E3E7145-2B02-8142-A82F-FFCA717D6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9" name="Freeform 41">
              <a:extLst>
                <a:ext uri="{FF2B5EF4-FFF2-40B4-BE49-F238E27FC236}">
                  <a16:creationId xmlns:a16="http://schemas.microsoft.com/office/drawing/2014/main" id="{33EA453D-E925-4C4C-A1E9-D54E82602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0" name="Freeform 43">
              <a:extLst>
                <a:ext uri="{FF2B5EF4-FFF2-40B4-BE49-F238E27FC236}">
                  <a16:creationId xmlns:a16="http://schemas.microsoft.com/office/drawing/2014/main" id="{CBA4AF6C-8831-A34A-91A3-CC6ED3566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1" name="Freeform 44">
              <a:extLst>
                <a:ext uri="{FF2B5EF4-FFF2-40B4-BE49-F238E27FC236}">
                  <a16:creationId xmlns:a16="http://schemas.microsoft.com/office/drawing/2014/main" id="{8B12A352-6C2B-B94E-82E0-45D881BB7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" name="Picture 3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2E00650A-C787-902C-D0CA-A8B23BB3F9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49" b="12163"/>
          <a:stretch/>
        </p:blipFill>
        <p:spPr>
          <a:xfrm>
            <a:off x="651537" y="685669"/>
            <a:ext cx="10885572" cy="3683246"/>
          </a:xfrm>
          <a:prstGeom prst="rect">
            <a:avLst/>
          </a:prstGeom>
        </p:spPr>
      </p:pic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F1B96028-BC88-E342-92F9-207761463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212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1203428F-636D-B659-C8DD-2CC4DB72E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088" y="1425978"/>
            <a:ext cx="9886949" cy="395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627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6" name="Rectangle 116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7A7792-461F-4ED7-EC1A-4CAB5BC88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9198761" cy="1268984"/>
          </a:xfrm>
        </p:spPr>
        <p:txBody>
          <a:bodyPr>
            <a:normAutofit/>
          </a:bodyPr>
          <a:lstStyle/>
          <a:p>
            <a:r>
              <a:rPr lang="en-GB" u="sng" dirty="0">
                <a:ea typeface="+mj-lt"/>
                <a:cs typeface="+mj-lt"/>
              </a:rPr>
              <a:t>INTRODUCTION OF OUR PROJECT</a:t>
            </a:r>
            <a:endParaRPr lang="en-US"/>
          </a:p>
        </p:txBody>
      </p:sp>
      <p:sp>
        <p:nvSpPr>
          <p:cNvPr id="137" name="Content Placeholder 78">
            <a:extLst>
              <a:ext uri="{FF2B5EF4-FFF2-40B4-BE49-F238E27FC236}">
                <a16:creationId xmlns:a16="http://schemas.microsoft.com/office/drawing/2014/main" id="{0D3B4759-9FCB-B003-38A9-F9F89FBBC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9198761" cy="360121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  <a:buFont typeface="Courier New,monospace"/>
              <a:buChar char="o"/>
            </a:pPr>
            <a:r>
              <a:rPr lang="en-US">
                <a:latin typeface="Times New Roman"/>
                <a:cs typeface="Times New Roman"/>
              </a:rPr>
              <a:t>The main intent of this project is to manage the list of student details along with providing their performance with a web based Application.</a:t>
            </a:r>
            <a:endParaRPr lang="en-US">
              <a:ea typeface="+mn-lt"/>
              <a:cs typeface="+mn-lt"/>
            </a:endParaRPr>
          </a:p>
          <a:p>
            <a:pPr>
              <a:spcBef>
                <a:spcPts val="1200"/>
              </a:spcBef>
              <a:spcAft>
                <a:spcPts val="200"/>
              </a:spcAft>
              <a:buFont typeface="Courier New,monospace"/>
              <a:buChar char="o"/>
            </a:pPr>
            <a:r>
              <a:rPr lang="en-US">
                <a:latin typeface="Times New Roman"/>
                <a:cs typeface="Times New Roman"/>
              </a:rPr>
              <a:t>It is Difficult job to Handle all students manually for unique Venture.</a:t>
            </a:r>
            <a:endParaRPr lang="en-US">
              <a:ea typeface="+mn-lt"/>
              <a:cs typeface="+mn-lt"/>
            </a:endParaRPr>
          </a:p>
          <a:p>
            <a:pPr>
              <a:spcBef>
                <a:spcPts val="1200"/>
              </a:spcBef>
              <a:spcAft>
                <a:spcPts val="200"/>
              </a:spcAft>
              <a:buFont typeface="Courier New,monospace"/>
              <a:buChar char="o"/>
            </a:pPr>
            <a:r>
              <a:rPr lang="en-US">
                <a:latin typeface="Times New Roman"/>
                <a:cs typeface="Times New Roman"/>
              </a:rPr>
              <a:t>This Web based application provides a Simplified task of doing this rather than manually managing the details of student.</a:t>
            </a:r>
            <a:endParaRPr lang="en-US">
              <a:ea typeface="+mn-lt"/>
              <a:cs typeface="+mn-lt"/>
            </a:endParaRPr>
          </a:p>
          <a:p>
            <a:pPr>
              <a:spcBef>
                <a:spcPts val="1200"/>
              </a:spcBef>
              <a:spcAft>
                <a:spcPts val="200"/>
              </a:spcAft>
              <a:buFont typeface="Courier New,monospace"/>
              <a:buChar char="o"/>
            </a:pPr>
            <a:r>
              <a:rPr lang="en-US">
                <a:latin typeface="Times New Roman"/>
                <a:cs typeface="Times New Roman"/>
              </a:rPr>
              <a:t>This simply Adds ,updates ,lists and view the performance of student in an effective manner.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GB"/>
          </a:p>
        </p:txBody>
      </p:sp>
      <p:cxnSp>
        <p:nvCxnSpPr>
          <p:cNvPr id="138" name="Straight Connector 118">
            <a:extLst>
              <a:ext uri="{FF2B5EF4-FFF2-40B4-BE49-F238E27FC236}">
                <a16:creationId xmlns:a16="http://schemas.microsoft.com/office/drawing/2014/main" id="{F8927D2C-C486-F740-897D-704CD65E9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919876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9" name="Group 120">
            <a:extLst>
              <a:ext uri="{FF2B5EF4-FFF2-40B4-BE49-F238E27FC236}">
                <a16:creationId xmlns:a16="http://schemas.microsoft.com/office/drawing/2014/main" id="{E9EEDFCB-2A3D-724C-808B-F598214AF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22" name="Freeform 24">
              <a:extLst>
                <a:ext uri="{FF2B5EF4-FFF2-40B4-BE49-F238E27FC236}">
                  <a16:creationId xmlns:a16="http://schemas.microsoft.com/office/drawing/2014/main" id="{E21EA309-B774-174A-8761-21F785ADE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3" name="Freeform 25">
              <a:extLst>
                <a:ext uri="{FF2B5EF4-FFF2-40B4-BE49-F238E27FC236}">
                  <a16:creationId xmlns:a16="http://schemas.microsoft.com/office/drawing/2014/main" id="{BAFC7591-C9A8-C74C-AC5D-4D68233A07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4" name="Freeform 26">
              <a:extLst>
                <a:ext uri="{FF2B5EF4-FFF2-40B4-BE49-F238E27FC236}">
                  <a16:creationId xmlns:a16="http://schemas.microsoft.com/office/drawing/2014/main" id="{EF809621-1BDA-164A-AF8F-B4387D7F5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5" name="Freeform 27">
              <a:extLst>
                <a:ext uri="{FF2B5EF4-FFF2-40B4-BE49-F238E27FC236}">
                  <a16:creationId xmlns:a16="http://schemas.microsoft.com/office/drawing/2014/main" id="{1BB770FA-A215-4145-99DD-A80F35222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6" name="Freeform 28">
              <a:extLst>
                <a:ext uri="{FF2B5EF4-FFF2-40B4-BE49-F238E27FC236}">
                  <a16:creationId xmlns:a16="http://schemas.microsoft.com/office/drawing/2014/main" id="{B1AC917F-33CC-BD41-BD3D-389CDADA58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7" name="Freeform 29">
              <a:extLst>
                <a:ext uri="{FF2B5EF4-FFF2-40B4-BE49-F238E27FC236}">
                  <a16:creationId xmlns:a16="http://schemas.microsoft.com/office/drawing/2014/main" id="{219FDC8D-2EFE-F143-88AB-B53BDF84E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8" name="Freeform 30">
              <a:extLst>
                <a:ext uri="{FF2B5EF4-FFF2-40B4-BE49-F238E27FC236}">
                  <a16:creationId xmlns:a16="http://schemas.microsoft.com/office/drawing/2014/main" id="{EB93DBCE-E7A6-BE4D-8D07-3D07913D9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26761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FE0203-3BBD-C64F-68E6-8E55B3F16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9198761" cy="1268984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/>
                <a:cs typeface="Times New Roman"/>
              </a:rPr>
              <a:t>SCOPE OF PROJECT</a:t>
            </a:r>
            <a:endParaRPr lang="en-GB" b="0" dirty="0">
              <a:ea typeface="+mj-lt"/>
              <a:cs typeface="+mj-lt"/>
            </a:endParaRPr>
          </a:p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5E555-8568-0227-7C8A-7F4EEAF81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9198761" cy="36012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Bef>
                <a:spcPts val="1200"/>
              </a:spcBef>
              <a:spcAft>
                <a:spcPts val="200"/>
              </a:spcAft>
              <a:buNone/>
            </a:pPr>
            <a:r>
              <a:rPr lang="en-IN" b="1" dirty="0">
                <a:latin typeface="Times New Roman"/>
                <a:cs typeface="Times New Roman"/>
              </a:rPr>
              <a:t> STUDENTS PROFILES</a:t>
            </a:r>
            <a:endParaRPr lang="en-US">
              <a:ea typeface="+mn-lt"/>
              <a:cs typeface="+mn-lt"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IN" dirty="0">
                <a:latin typeface="Times New Roman"/>
                <a:cs typeface="Times New Roman"/>
              </a:rPr>
              <a:t> Admin will have Access to the profiles of students and will be able to edit their Details.</a:t>
            </a:r>
            <a:endParaRPr lang="en-US">
              <a:ea typeface="+mn-lt"/>
              <a:cs typeface="+mn-lt"/>
            </a:endParaRPr>
          </a:p>
          <a:p>
            <a:pPr marL="0" indent="0">
              <a:spcBef>
                <a:spcPts val="1200"/>
              </a:spcBef>
              <a:spcAft>
                <a:spcPts val="200"/>
              </a:spcAft>
              <a:buNone/>
            </a:pPr>
            <a:r>
              <a:rPr lang="en-IN" b="1" dirty="0">
                <a:latin typeface="Times New Roman"/>
                <a:cs typeface="Times New Roman"/>
              </a:rPr>
              <a:t> PERFORMANCE TRACKING</a:t>
            </a:r>
            <a:endParaRPr lang="en-US">
              <a:ea typeface="+mn-lt"/>
              <a:cs typeface="+mn-lt"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IN" dirty="0">
                <a:latin typeface="Times New Roman"/>
                <a:cs typeface="Times New Roman"/>
              </a:rPr>
              <a:t> An ease us tracking of student is provided together with the details system Admin having the Access to upload the Student details of them.</a:t>
            </a:r>
            <a:endParaRPr lang="en-US" dirty="0">
              <a:ea typeface="+mn-lt"/>
              <a:cs typeface="+mn-lt"/>
            </a:endParaRPr>
          </a:p>
          <a:p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8927D2C-C486-F740-897D-704CD65E9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919876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EEDFCB-2A3D-724C-808B-F598214AF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E21EA309-B774-174A-8761-21F785ADE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BAFC7591-C9A8-C74C-AC5D-4D68233A07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26">
              <a:extLst>
                <a:ext uri="{FF2B5EF4-FFF2-40B4-BE49-F238E27FC236}">
                  <a16:creationId xmlns:a16="http://schemas.microsoft.com/office/drawing/2014/main" id="{EF809621-1BDA-164A-AF8F-B4387D7F5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27">
              <a:extLst>
                <a:ext uri="{FF2B5EF4-FFF2-40B4-BE49-F238E27FC236}">
                  <a16:creationId xmlns:a16="http://schemas.microsoft.com/office/drawing/2014/main" id="{1BB770FA-A215-4145-99DD-A80F35222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28">
              <a:extLst>
                <a:ext uri="{FF2B5EF4-FFF2-40B4-BE49-F238E27FC236}">
                  <a16:creationId xmlns:a16="http://schemas.microsoft.com/office/drawing/2014/main" id="{B1AC917F-33CC-BD41-BD3D-389CDADA58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219FDC8D-2EFE-F143-88AB-B53BDF84E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EB93DBCE-E7A6-BE4D-8D07-3D07913D9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90980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F9ADCE-EBB8-7368-4288-5CC27F497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9198761" cy="1268984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/>
                <a:cs typeface="Times New Roman"/>
              </a:rPr>
              <a:t>TECHNOLOGY 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5DC9-C413-FE29-A0D4-7EF88A656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9198761" cy="3601212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None/>
            </a:pPr>
            <a:r>
              <a:rPr lang="en-IN" b="1" dirty="0">
                <a:latin typeface="Times New Roman"/>
                <a:cs typeface="Times New Roman"/>
              </a:rPr>
              <a:t>BACKEND TECHNOLOGY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,Sans-Serif" panose="020B0604020202020204" pitchFamily="34" charset="0"/>
              <a:buChar char="•"/>
            </a:pPr>
            <a:r>
              <a:rPr lang="en-IN" dirty="0">
                <a:latin typeface="Times New Roman"/>
                <a:cs typeface="Times New Roman"/>
              </a:rPr>
              <a:t>SPRING BOOT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,Sans-Serif" panose="020B0604020202020204" pitchFamily="34" charset="0"/>
            </a:pPr>
            <a:r>
              <a:rPr lang="en-IN" dirty="0">
                <a:latin typeface="Times New Roman"/>
                <a:cs typeface="Times New Roman"/>
              </a:rPr>
              <a:t>CORE JAVA</a:t>
            </a: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,Sans-Serif" panose="020B0604020202020204" pitchFamily="34" charset="0"/>
            </a:pPr>
            <a:r>
              <a:rPr lang="en-IN" dirty="0">
                <a:latin typeface="Times New Roman"/>
                <a:cs typeface="Times New Roman"/>
              </a:rPr>
              <a:t>MY SQL</a:t>
            </a:r>
            <a:endParaRPr lang="en-US" dirty="0">
              <a:ea typeface="+mn-lt"/>
              <a:cs typeface="+mn-lt"/>
            </a:endParaRPr>
          </a:p>
          <a:p>
            <a:pPr marL="0" indent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None/>
            </a:pPr>
            <a:r>
              <a:rPr lang="en-IN" b="1" dirty="0">
                <a:latin typeface="Times New Roman"/>
                <a:cs typeface="Times New Roman"/>
              </a:rPr>
              <a:t>FRONTEND TECHHNOLOGY</a:t>
            </a:r>
            <a:endParaRPr lang="en-IN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,Sans-Serif"/>
              <a:buChar char="•"/>
            </a:pPr>
            <a:r>
              <a:rPr lang="en-IN" dirty="0">
                <a:ea typeface="+mn-lt"/>
                <a:cs typeface="+mn-lt"/>
              </a:rPr>
              <a:t>HTML5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,Sans-Serif"/>
              <a:buChar char="•"/>
            </a:pPr>
            <a:r>
              <a:rPr lang="en-IN" dirty="0">
                <a:ea typeface="+mn-lt"/>
                <a:cs typeface="+mn-lt"/>
              </a:rPr>
              <a:t>CSS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,Sans-Serif"/>
              <a:buChar char="•"/>
            </a:pPr>
            <a:r>
              <a:rPr lang="en-IN" dirty="0">
                <a:ea typeface="+mn-lt"/>
                <a:cs typeface="+mn-lt"/>
              </a:rPr>
              <a:t>BOOTSTRAP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,Sans-Serif"/>
              <a:buChar char="•"/>
            </a:pPr>
            <a:r>
              <a:rPr lang="en-IN" dirty="0">
                <a:ea typeface="+mn-lt"/>
                <a:cs typeface="+mn-lt"/>
              </a:rPr>
              <a:t>ANGULAR</a:t>
            </a:r>
          </a:p>
          <a:p>
            <a:pPr marL="0" indent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None/>
            </a:pPr>
            <a:endParaRPr lang="en-IN" b="1" dirty="0">
              <a:latin typeface="Times New Roman"/>
              <a:cs typeface="Times New Roman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,Sans-Serif" panose="020B0604020202020204" pitchFamily="34" charset="0"/>
            </a:pPr>
            <a:endParaRPr lang="en-IN" dirty="0">
              <a:latin typeface="Times New Roman"/>
              <a:cs typeface="Times New Roman"/>
            </a:endParaRPr>
          </a:p>
          <a:p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8927D2C-C486-F740-897D-704CD65E9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919876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EEDFCB-2A3D-724C-808B-F598214AF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E21EA309-B774-174A-8761-21F785ADE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BAFC7591-C9A8-C74C-AC5D-4D68233A07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26">
              <a:extLst>
                <a:ext uri="{FF2B5EF4-FFF2-40B4-BE49-F238E27FC236}">
                  <a16:creationId xmlns:a16="http://schemas.microsoft.com/office/drawing/2014/main" id="{EF809621-1BDA-164A-AF8F-B4387D7F5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27">
              <a:extLst>
                <a:ext uri="{FF2B5EF4-FFF2-40B4-BE49-F238E27FC236}">
                  <a16:creationId xmlns:a16="http://schemas.microsoft.com/office/drawing/2014/main" id="{1BB770FA-A215-4145-99DD-A80F35222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28">
              <a:extLst>
                <a:ext uri="{FF2B5EF4-FFF2-40B4-BE49-F238E27FC236}">
                  <a16:creationId xmlns:a16="http://schemas.microsoft.com/office/drawing/2014/main" id="{B1AC917F-33CC-BD41-BD3D-389CDADA58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219FDC8D-2EFE-F143-88AB-B53BDF84E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EB93DBCE-E7A6-BE4D-8D07-3D07913D9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3332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C4237-0769-A32B-89A9-EB62AF2306A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468" y="771525"/>
            <a:ext cx="8495507" cy="827882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/>
                <a:cs typeface="Times New Roman"/>
              </a:rPr>
              <a:t>BLOCK DIAGRAM</a:t>
            </a:r>
            <a:endParaRPr lang="en-GB" b="0" dirty="0">
              <a:ea typeface="+mj-lt"/>
              <a:cs typeface="+mj-lt"/>
            </a:endParaRPr>
          </a:p>
          <a:p>
            <a:endParaRPr lang="en-GB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224F938-7D84-660B-87D3-879CDDF6DAB9}"/>
              </a:ext>
            </a:extLst>
          </p:cNvPr>
          <p:cNvSpPr/>
          <p:nvPr/>
        </p:nvSpPr>
        <p:spPr>
          <a:xfrm>
            <a:off x="937617" y="2009180"/>
            <a:ext cx="1619250" cy="7143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HOME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F006EF7-DBE8-9E43-DC8C-45EBEFF151F5}"/>
              </a:ext>
            </a:extLst>
          </p:cNvPr>
          <p:cNvSpPr/>
          <p:nvPr/>
        </p:nvSpPr>
        <p:spPr>
          <a:xfrm>
            <a:off x="3262312" y="2009179"/>
            <a:ext cx="1702593" cy="7143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Student List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4322949-661F-5E63-5041-463E07E98AB3}"/>
              </a:ext>
            </a:extLst>
          </p:cNvPr>
          <p:cNvSpPr/>
          <p:nvPr/>
        </p:nvSpPr>
        <p:spPr>
          <a:xfrm>
            <a:off x="3247430" y="3431977"/>
            <a:ext cx="1702593" cy="7143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Add Student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97BA7E6-E199-215D-6DDE-09440D5A0064}"/>
              </a:ext>
            </a:extLst>
          </p:cNvPr>
          <p:cNvSpPr/>
          <p:nvPr/>
        </p:nvSpPr>
        <p:spPr>
          <a:xfrm>
            <a:off x="5664398" y="2009179"/>
            <a:ext cx="1702593" cy="7143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Performance of Student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8E69010-1868-CAE7-57B8-1825424E5652}"/>
              </a:ext>
            </a:extLst>
          </p:cNvPr>
          <p:cNvSpPr/>
          <p:nvPr/>
        </p:nvSpPr>
        <p:spPr>
          <a:xfrm>
            <a:off x="8069461" y="2003226"/>
            <a:ext cx="1702593" cy="7143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Update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52602E1-04B8-5E0D-C412-8698BBDE8C3F}"/>
              </a:ext>
            </a:extLst>
          </p:cNvPr>
          <p:cNvSpPr/>
          <p:nvPr/>
        </p:nvSpPr>
        <p:spPr>
          <a:xfrm>
            <a:off x="8072437" y="3437929"/>
            <a:ext cx="1797843" cy="7143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Delete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908D496-2CC4-5391-57B1-3E9230A47DEC}"/>
              </a:ext>
            </a:extLst>
          </p:cNvPr>
          <p:cNvCxnSpPr/>
          <p:nvPr/>
        </p:nvCxnSpPr>
        <p:spPr>
          <a:xfrm>
            <a:off x="2555081" y="2352674"/>
            <a:ext cx="723899" cy="9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09CBC8B-61CC-BBF4-D3F9-C0DD67DBA127}"/>
              </a:ext>
            </a:extLst>
          </p:cNvPr>
          <p:cNvCxnSpPr>
            <a:cxnSpLocks/>
          </p:cNvCxnSpPr>
          <p:nvPr/>
        </p:nvCxnSpPr>
        <p:spPr>
          <a:xfrm>
            <a:off x="4960144" y="2352674"/>
            <a:ext cx="723899" cy="9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A234988-4C72-0717-338E-ADF3B5340D0F}"/>
              </a:ext>
            </a:extLst>
          </p:cNvPr>
          <p:cNvCxnSpPr>
            <a:cxnSpLocks/>
          </p:cNvCxnSpPr>
          <p:nvPr/>
        </p:nvCxnSpPr>
        <p:spPr>
          <a:xfrm>
            <a:off x="7365206" y="2352674"/>
            <a:ext cx="723899" cy="9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81FED0A-D6B6-484E-090A-3317BBF68880}"/>
              </a:ext>
            </a:extLst>
          </p:cNvPr>
          <p:cNvCxnSpPr>
            <a:cxnSpLocks/>
          </p:cNvCxnSpPr>
          <p:nvPr/>
        </p:nvCxnSpPr>
        <p:spPr>
          <a:xfrm flipH="1">
            <a:off x="4112417" y="2721768"/>
            <a:ext cx="2382" cy="711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4C7B8D-8D6C-C3BD-778B-4F7371D84281}"/>
              </a:ext>
            </a:extLst>
          </p:cNvPr>
          <p:cNvCxnSpPr>
            <a:cxnSpLocks/>
          </p:cNvCxnSpPr>
          <p:nvPr/>
        </p:nvCxnSpPr>
        <p:spPr>
          <a:xfrm>
            <a:off x="6567488" y="3829048"/>
            <a:ext cx="1509710" cy="9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1619743-3BC0-A212-1790-01C45CB59C7F}"/>
              </a:ext>
            </a:extLst>
          </p:cNvPr>
          <p:cNvCxnSpPr/>
          <p:nvPr/>
        </p:nvCxnSpPr>
        <p:spPr>
          <a:xfrm>
            <a:off x="6567487" y="2721769"/>
            <a:ext cx="21431" cy="108108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572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35824-E38B-4E67-1011-D81B65D15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830485"/>
          </a:xfrm>
        </p:spPr>
        <p:txBody>
          <a:bodyPr/>
          <a:lstStyle/>
          <a:p>
            <a:r>
              <a:rPr lang="en-GB" dirty="0"/>
              <a:t>Running Status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08856-F136-CFB0-E1B2-33FB3E3CE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1591850"/>
            <a:ext cx="5239512" cy="633413"/>
          </a:xfrm>
        </p:spPr>
        <p:txBody>
          <a:bodyPr/>
          <a:lstStyle/>
          <a:p>
            <a:r>
              <a:rPr lang="en-GB" dirty="0" err="1"/>
              <a:t>FrontEnd</a:t>
            </a:r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B8A19034-23E5-4DC3-3A4C-2CB7601388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62149" y="2513283"/>
            <a:ext cx="5239512" cy="2805141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1BFB26-2EBC-998B-AA6C-D56C2D282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1591850"/>
            <a:ext cx="5239512" cy="633412"/>
          </a:xfrm>
        </p:spPr>
        <p:txBody>
          <a:bodyPr/>
          <a:lstStyle/>
          <a:p>
            <a:r>
              <a:rPr lang="en-GB" dirty="0" err="1"/>
              <a:t>BackEnd</a:t>
            </a:r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F7DEBEBA-97C1-FD1F-339A-2BE1145214E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83066" y="2508726"/>
            <a:ext cx="5239512" cy="2814253"/>
          </a:xfrm>
        </p:spPr>
      </p:pic>
    </p:spTree>
    <p:extLst>
      <p:ext uri="{BB962C8B-B14F-4D97-AF65-F5344CB8AC3E}">
        <p14:creationId xmlns:p14="http://schemas.microsoft.com/office/powerpoint/2010/main" val="69808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F0CAFDA3-320A-C24D-A7A1-20C1267EC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Oval 56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8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4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231D73A-BA91-794F-8C09-4F4B41A6D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44E439-362A-4D85-875E-5D79F31D1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3115489"/>
            <a:ext cx="4541446" cy="15871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Properties and Dependency</a:t>
            </a: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4974235D-06C2-7CCD-61DA-286E41D3E54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514772" y="526867"/>
            <a:ext cx="5033608" cy="5176208"/>
          </a:xfrm>
          <a:prstGeom prst="rect">
            <a:avLst/>
          </a:prstGeom>
        </p:spPr>
      </p:pic>
      <p:pic>
        <p:nvPicPr>
          <p:cNvPr id="7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574D64B-4ACD-2ED7-080D-05B22796B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12" y="648618"/>
            <a:ext cx="5996607" cy="212283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05ADD15B-C747-D340-BF8A-A1DD2A6A9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73" name="Freeform 53">
              <a:extLst>
                <a:ext uri="{FF2B5EF4-FFF2-40B4-BE49-F238E27FC236}">
                  <a16:creationId xmlns:a16="http://schemas.microsoft.com/office/drawing/2014/main" id="{0B0B662E-0152-FD4E-B468-3F3593C15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55">
              <a:extLst>
                <a:ext uri="{FF2B5EF4-FFF2-40B4-BE49-F238E27FC236}">
                  <a16:creationId xmlns:a16="http://schemas.microsoft.com/office/drawing/2014/main" id="{81BFFC99-6B9D-F240-BD39-160F4C5735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" name="Freeform 57">
              <a:extLst>
                <a:ext uri="{FF2B5EF4-FFF2-40B4-BE49-F238E27FC236}">
                  <a16:creationId xmlns:a16="http://schemas.microsoft.com/office/drawing/2014/main" id="{4DC6AEB9-EEFF-D243-AEE2-42D0F9E53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6" name="Freeform 58">
              <a:extLst>
                <a:ext uri="{FF2B5EF4-FFF2-40B4-BE49-F238E27FC236}">
                  <a16:creationId xmlns:a16="http://schemas.microsoft.com/office/drawing/2014/main" id="{D89DA958-651D-0049-A549-A9D22E494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1FE039F1-6D47-C642-B506-452A83B0A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402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7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49" name="Straight Connector 33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0" name="Rectangle 35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D9DB3B2D-7AB3-E9D6-C550-4DC361B44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913" b="1"/>
          <a:stretch/>
        </p:blipFill>
        <p:spPr>
          <a:xfrm>
            <a:off x="3048" y="-1"/>
            <a:ext cx="12188952" cy="6858000"/>
          </a:xfrm>
          <a:prstGeom prst="rect">
            <a:avLst/>
          </a:prstGeom>
        </p:spPr>
      </p:pic>
      <p:sp>
        <p:nvSpPr>
          <p:cNvPr id="51" name="Rectangle">
            <a:extLst>
              <a:ext uri="{FF2B5EF4-FFF2-40B4-BE49-F238E27FC236}">
                <a16:creationId xmlns:a16="http://schemas.microsoft.com/office/drawing/2014/main" id="{2B31B496-E92B-C84B-83E3-6272409ED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492708"/>
            <a:ext cx="12192001" cy="2365291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A60E1-AB66-ADFE-883B-A037BBCD6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4" y="5023866"/>
            <a:ext cx="6402597" cy="10632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Home page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58D799D-6817-AF48-958F-CAC89BB71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41" name="Freeform 105">
              <a:extLst>
                <a:ext uri="{FF2B5EF4-FFF2-40B4-BE49-F238E27FC236}">
                  <a16:creationId xmlns:a16="http://schemas.microsoft.com/office/drawing/2014/main" id="{6DF0BB04-41B9-2740-9969-3C65CE65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106">
              <a:extLst>
                <a:ext uri="{FF2B5EF4-FFF2-40B4-BE49-F238E27FC236}">
                  <a16:creationId xmlns:a16="http://schemas.microsoft.com/office/drawing/2014/main" id="{67DF20F7-680A-4548-A356-D0B3F4277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107">
              <a:extLst>
                <a:ext uri="{FF2B5EF4-FFF2-40B4-BE49-F238E27FC236}">
                  <a16:creationId xmlns:a16="http://schemas.microsoft.com/office/drawing/2014/main" id="{43CCEEBF-2FC8-D346-BCA8-D48EFF692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 108">
              <a:extLst>
                <a:ext uri="{FF2B5EF4-FFF2-40B4-BE49-F238E27FC236}">
                  <a16:creationId xmlns:a16="http://schemas.microsoft.com/office/drawing/2014/main" id="{16B5A5B6-3DE9-A94C-B219-519305EFC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109">
              <a:extLst>
                <a:ext uri="{FF2B5EF4-FFF2-40B4-BE49-F238E27FC236}">
                  <a16:creationId xmlns:a16="http://schemas.microsoft.com/office/drawing/2014/main" id="{40B5DF0C-97A3-EB44-B608-6A71EFBF78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110">
              <a:extLst>
                <a:ext uri="{FF2B5EF4-FFF2-40B4-BE49-F238E27FC236}">
                  <a16:creationId xmlns:a16="http://schemas.microsoft.com/office/drawing/2014/main" id="{FA869BB4-4F0B-F141-BC49-AF399B473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111">
              <a:extLst>
                <a:ext uri="{FF2B5EF4-FFF2-40B4-BE49-F238E27FC236}">
                  <a16:creationId xmlns:a16="http://schemas.microsoft.com/office/drawing/2014/main" id="{4AF46C70-EE90-EC45-978A-0A8FEB661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6514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3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4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5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6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7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8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8E4F64-485A-F422-EF42-DE8E7754A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4" y="261346"/>
            <a:ext cx="6402597" cy="10203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Add Student</a:t>
            </a: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CFFF971-DAC9-F44B-9F22-4B030B6B6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95" name="Freeform 39">
              <a:extLst>
                <a:ext uri="{FF2B5EF4-FFF2-40B4-BE49-F238E27FC236}">
                  <a16:creationId xmlns:a16="http://schemas.microsoft.com/office/drawing/2014/main" id="{2E3E7145-2B02-8142-A82F-FFCA717D6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6" name="Freeform 41">
              <a:extLst>
                <a:ext uri="{FF2B5EF4-FFF2-40B4-BE49-F238E27FC236}">
                  <a16:creationId xmlns:a16="http://schemas.microsoft.com/office/drawing/2014/main" id="{33EA453D-E925-4C4C-A1E9-D54E82602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7" name="Freeform 43">
              <a:extLst>
                <a:ext uri="{FF2B5EF4-FFF2-40B4-BE49-F238E27FC236}">
                  <a16:creationId xmlns:a16="http://schemas.microsoft.com/office/drawing/2014/main" id="{CBA4AF6C-8831-A34A-91A3-CC6ED3566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8" name="Freeform 44">
              <a:extLst>
                <a:ext uri="{FF2B5EF4-FFF2-40B4-BE49-F238E27FC236}">
                  <a16:creationId xmlns:a16="http://schemas.microsoft.com/office/drawing/2014/main" id="{8B12A352-6C2B-B94E-82E0-45D881BB7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1EE7866-FC9D-EBD8-7906-F7C452126B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76" r="38161"/>
          <a:stretch/>
        </p:blipFill>
        <p:spPr>
          <a:xfrm>
            <a:off x="774023" y="1117462"/>
            <a:ext cx="7292044" cy="4796105"/>
          </a:xfrm>
          <a:prstGeom prst="rect">
            <a:avLst/>
          </a:prstGeom>
        </p:spPr>
      </p:pic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1D4F49C-5EE1-6C4F-858E-AE02CC2C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225126"/>
      </p:ext>
    </p:extLst>
  </p:cSld>
  <p:clrMapOvr>
    <a:masterClrMapping/>
  </p:clrMapOvr>
</p:sld>
</file>

<file path=ppt/theme/theme1.xml><?xml version="1.0" encoding="utf-8"?>
<a:theme xmlns:a="http://schemas.openxmlformats.org/drawingml/2006/main" name="PunchcardVTI">
  <a:themeElements>
    <a:clrScheme name="AnalogousFromRegularSeed_2SEEDS">
      <a:dk1>
        <a:srgbClr val="000000"/>
      </a:dk1>
      <a:lt1>
        <a:srgbClr val="FFFFFF"/>
      </a:lt1>
      <a:dk2>
        <a:srgbClr val="1B2F2F"/>
      </a:dk2>
      <a:lt2>
        <a:srgbClr val="F3F1F0"/>
      </a:lt2>
      <a:accent1>
        <a:srgbClr val="3B9EB1"/>
      </a:accent1>
      <a:accent2>
        <a:srgbClr val="46B196"/>
      </a:accent2>
      <a:accent3>
        <a:srgbClr val="4D7FC3"/>
      </a:accent3>
      <a:accent4>
        <a:srgbClr val="B13B3E"/>
      </a:accent4>
      <a:accent5>
        <a:srgbClr val="C37B4D"/>
      </a:accent5>
      <a:accent6>
        <a:srgbClr val="B19B3B"/>
      </a:accent6>
      <a:hlink>
        <a:srgbClr val="BF5641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TF10001119</Template>
  <TotalTime>0</TotalTime>
  <Words>1</Words>
  <Application>Microsoft Office PowerPoint</Application>
  <PresentationFormat>Widescreen</PresentationFormat>
  <Paragraphs>1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PunchcardVTI</vt:lpstr>
      <vt:lpstr>Student Management System</vt:lpstr>
      <vt:lpstr>INTRODUCTION OF OUR PROJECT</vt:lpstr>
      <vt:lpstr>SCOPE OF PROJECT </vt:lpstr>
      <vt:lpstr>TECHNOLOGY USED</vt:lpstr>
      <vt:lpstr>BLOCK DIAGRAM </vt:lpstr>
      <vt:lpstr>Running Status</vt:lpstr>
      <vt:lpstr>Properties and Dependency</vt:lpstr>
      <vt:lpstr>Home page</vt:lpstr>
      <vt:lpstr>Add Student</vt:lpstr>
      <vt:lpstr>Student List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287</cp:revision>
  <dcterms:created xsi:type="dcterms:W3CDTF">2023-01-16T16:41:24Z</dcterms:created>
  <dcterms:modified xsi:type="dcterms:W3CDTF">2023-01-17T06:41:07Z</dcterms:modified>
</cp:coreProperties>
</file>

<file path=docProps/thumbnail.jpeg>
</file>